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2"/>
  </p:notesMasterIdLst>
  <p:sldIdLst>
    <p:sldId id="283" r:id="rId2"/>
    <p:sldId id="308" r:id="rId3"/>
    <p:sldId id="293" r:id="rId4"/>
    <p:sldId id="321" r:id="rId5"/>
    <p:sldId id="320" r:id="rId6"/>
    <p:sldId id="311" r:id="rId7"/>
    <p:sldId id="309" r:id="rId8"/>
    <p:sldId id="284" r:id="rId9"/>
    <p:sldId id="285" r:id="rId10"/>
    <p:sldId id="313" r:id="rId11"/>
    <p:sldId id="275" r:id="rId12"/>
    <p:sldId id="326" r:id="rId13"/>
    <p:sldId id="315" r:id="rId14"/>
    <p:sldId id="306" r:id="rId15"/>
    <p:sldId id="327" r:id="rId16"/>
    <p:sldId id="276" r:id="rId17"/>
    <p:sldId id="277" r:id="rId18"/>
    <p:sldId id="278" r:id="rId19"/>
    <p:sldId id="314" r:id="rId20"/>
    <p:sldId id="31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5" autoAdjust="0"/>
  </p:normalViewPr>
  <p:slideViewPr>
    <p:cSldViewPr snapToGrid="0">
      <p:cViewPr varScale="1">
        <p:scale>
          <a:sx n="94" d="100"/>
          <a:sy n="94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A7BC2-590A-424F-B893-914807D4D0E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CC1FD-AF20-493D-AD16-9B88911DE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1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6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9000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253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7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1237102"/>
            <a:ext cx="9601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25081"/>
            <a:ext cx="9601196" cy="5505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93370"/>
            <a:ext cx="9601196" cy="44824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1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3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4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0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8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A1666D-B935-4410-8FC5-2578857F00B4}"/>
              </a:ext>
            </a:extLst>
          </p:cNvPr>
          <p:cNvSpPr/>
          <p:nvPr userDrawn="1"/>
        </p:nvSpPr>
        <p:spPr>
          <a:xfrm>
            <a:off x="531223" y="513806"/>
            <a:ext cx="11146971" cy="58782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HDRibbonContent-UniformTrim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36" y="3153832"/>
            <a:ext cx="623748" cy="606425"/>
          </a:xfrm>
          <a:prstGeom prst="rect">
            <a:avLst/>
          </a:prstGeom>
        </p:spPr>
      </p:pic>
      <p:pic>
        <p:nvPicPr>
          <p:cNvPr id="11" name="Picture 10" descr="HDRibbonContent-UniformTrim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0812" y="3153832"/>
            <a:ext cx="633414" cy="606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C2B8-E263-47E3-8719-B992D77D0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1265381"/>
            <a:ext cx="11277600" cy="3909164"/>
          </a:xfrm>
        </p:spPr>
        <p:txBody>
          <a:bodyPr/>
          <a:lstStyle/>
          <a:p>
            <a:pPr algn="ctr"/>
            <a:r>
              <a:rPr lang="en-US" sz="5400" dirty="0"/>
              <a:t>Town Hall and </a:t>
            </a:r>
            <a:br>
              <a:rPr lang="en-US" sz="5400" dirty="0"/>
            </a:br>
            <a:r>
              <a:rPr lang="en-US" sz="5400" dirty="0"/>
              <a:t>Informational Session</a:t>
            </a:r>
            <a:br>
              <a:rPr lang="en-US" sz="5400" dirty="0"/>
            </a:br>
            <a:br>
              <a:rPr lang="en-US" sz="5400" dirty="0"/>
            </a:br>
            <a:r>
              <a:rPr lang="en-US" sz="3800" dirty="0"/>
              <a:t>New Beginnings, New Heights of</a:t>
            </a:r>
            <a:br>
              <a:rPr lang="en-US" sz="3800" dirty="0"/>
            </a:br>
            <a:r>
              <a:rPr lang="en-US" sz="3800" dirty="0"/>
              <a:t>The Islamic School of San Diego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B8520-FA2D-4221-99C7-3038FA6EE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789" y="5488580"/>
            <a:ext cx="8825658" cy="86142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800" dirty="0"/>
          </a:p>
          <a:p>
            <a:pPr algn="ctr"/>
            <a:r>
              <a:rPr lang="en-US" sz="4200" dirty="0"/>
              <a:t>April 27</a:t>
            </a:r>
            <a:r>
              <a:rPr lang="en-US" sz="4200" baseline="30000" dirty="0"/>
              <a:t>th</a:t>
            </a:r>
            <a:r>
              <a:rPr lang="en-US" sz="4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83187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8BA9-14A0-4D6B-A3C7-9873840C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383" y="558423"/>
            <a:ext cx="8762998" cy="708123"/>
          </a:xfrm>
        </p:spPr>
        <p:txBody>
          <a:bodyPr>
            <a:noAutofit/>
          </a:bodyPr>
          <a:lstStyle/>
          <a:p>
            <a:r>
              <a:rPr lang="en-US" dirty="0"/>
              <a:t>High School Program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DBF2-C518-4D97-A953-8E80793E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73" y="1266546"/>
            <a:ext cx="10283298" cy="489749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Main focus on preparing our students for top Universities in California and US</a:t>
            </a:r>
          </a:p>
          <a:p>
            <a:r>
              <a:rPr lang="en-US" sz="3200" dirty="0"/>
              <a:t>Very experienced, credentialed teachers</a:t>
            </a:r>
          </a:p>
          <a:p>
            <a:pPr lvl="1"/>
            <a:r>
              <a:rPr lang="en-US" sz="3000" dirty="0"/>
              <a:t>Hired Sr. Ayesha </a:t>
            </a:r>
            <a:r>
              <a:rPr lang="en-US" sz="3000" dirty="0" err="1"/>
              <a:t>Boulil</a:t>
            </a:r>
            <a:r>
              <a:rPr lang="en-US" sz="3000" dirty="0"/>
              <a:t>, a very experienced High School English teacher</a:t>
            </a:r>
          </a:p>
          <a:p>
            <a:pPr lvl="1"/>
            <a:r>
              <a:rPr lang="en-US" sz="3000" dirty="0"/>
              <a:t>Math and Science teachers to be announced soon, IA</a:t>
            </a:r>
          </a:p>
          <a:p>
            <a:r>
              <a:rPr lang="en-US" sz="3200" dirty="0"/>
              <a:t>WASC, UCSD and SDSU accreditation</a:t>
            </a:r>
          </a:p>
          <a:p>
            <a:r>
              <a:rPr lang="en-US" sz="3200" dirty="0"/>
              <a:t>STEM Internships in partnership with SDSU </a:t>
            </a:r>
          </a:p>
          <a:p>
            <a:r>
              <a:rPr lang="en-US" sz="3200" dirty="0"/>
              <a:t>Preparation for SAT and ACT</a:t>
            </a:r>
          </a:p>
          <a:p>
            <a:r>
              <a:rPr lang="en-US" sz="3200" dirty="0"/>
              <a:t>Special one time Tuition Discount of $1000 for the first year</a:t>
            </a:r>
          </a:p>
          <a:p>
            <a:r>
              <a:rPr lang="en-US" sz="3200" dirty="0"/>
              <a:t>All other goodies like Security, Hot lunch, after school program, </a:t>
            </a:r>
            <a:r>
              <a:rPr lang="en-US" sz="3200" dirty="0" err="1"/>
              <a:t>etc</a:t>
            </a:r>
            <a:endParaRPr lang="en-US" sz="3200" dirty="0"/>
          </a:p>
          <a:p>
            <a:r>
              <a:rPr lang="en-US" sz="3200" dirty="0"/>
              <a:t>Jumma Salah for students, parents and staff</a:t>
            </a:r>
          </a:p>
        </p:txBody>
      </p:sp>
    </p:spTree>
    <p:extLst>
      <p:ext uri="{BB962C8B-B14F-4D97-AF65-F5344CB8AC3E}">
        <p14:creationId xmlns:p14="http://schemas.microsoft.com/office/powerpoint/2010/main" val="381706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8BA9-14A0-4D6B-A3C7-9873840C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3" y="535708"/>
            <a:ext cx="7229762" cy="863599"/>
          </a:xfrm>
        </p:spPr>
        <p:txBody>
          <a:bodyPr>
            <a:normAutofit/>
          </a:bodyPr>
          <a:lstStyle/>
          <a:p>
            <a:r>
              <a:rPr lang="en-US" sz="4800" dirty="0"/>
              <a:t>Islamic High School Appeal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DBF2-C518-4D97-A953-8E80793E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35" y="1316181"/>
            <a:ext cx="10863683" cy="493361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Muslim identity, staff, students and environment</a:t>
            </a:r>
          </a:p>
          <a:p>
            <a:r>
              <a:rPr lang="en-US" sz="3600" dirty="0"/>
              <a:t>Top academic program to prepare for best colleges in California and US</a:t>
            </a:r>
          </a:p>
          <a:p>
            <a:r>
              <a:rPr lang="en-US" sz="3600" dirty="0"/>
              <a:t>Familiar, close friends and teachers</a:t>
            </a:r>
          </a:p>
          <a:p>
            <a:r>
              <a:rPr lang="en-US" sz="3600" dirty="0">
                <a:sym typeface="Century Gothic"/>
              </a:rPr>
              <a:t>Impressive sports and academic extra-curricular activities </a:t>
            </a:r>
            <a:r>
              <a:rPr lang="en-US" sz="3600" dirty="0"/>
              <a:t>for both girls and boys</a:t>
            </a:r>
          </a:p>
          <a:p>
            <a:r>
              <a:rPr lang="en-US" sz="3600" dirty="0"/>
              <a:t>National as well as Islamic holidays for Eid, Hajj, etc.</a:t>
            </a:r>
          </a:p>
          <a:p>
            <a:r>
              <a:rPr lang="en-US" sz="3600" dirty="0"/>
              <a:t>Opportunity for our future leaders and scholars to lead Jumma Khutbah and Salah</a:t>
            </a:r>
          </a:p>
        </p:txBody>
      </p:sp>
    </p:spTree>
    <p:extLst>
      <p:ext uri="{BB962C8B-B14F-4D97-AF65-F5344CB8AC3E}">
        <p14:creationId xmlns:p14="http://schemas.microsoft.com/office/powerpoint/2010/main" val="136008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E943-790C-4678-8A96-43687C80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BACA7-E21B-4B27-8129-102EB64E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April 23</a:t>
            </a:r>
            <a:r>
              <a:rPr lang="en-US" sz="2800" baseline="30000" dirty="0"/>
              <a:t>rd</a:t>
            </a:r>
            <a:r>
              <a:rPr lang="en-US" sz="2800" dirty="0"/>
              <a:t> - General registration started</a:t>
            </a:r>
          </a:p>
          <a:p>
            <a:r>
              <a:rPr lang="en-US" sz="2800" dirty="0"/>
              <a:t>June 7</a:t>
            </a:r>
            <a:r>
              <a:rPr lang="en-US" sz="2800" baseline="30000" dirty="0"/>
              <a:t>th</a:t>
            </a:r>
            <a:r>
              <a:rPr lang="en-US" sz="2800" dirty="0"/>
              <a:t> - Last day of 2017-18 school year</a:t>
            </a:r>
          </a:p>
          <a:p>
            <a:r>
              <a:rPr lang="en-US" sz="2800" dirty="0"/>
              <a:t>April 2</a:t>
            </a:r>
            <a:r>
              <a:rPr lang="en-US" sz="2800" baseline="30000" dirty="0"/>
              <a:t>nd</a:t>
            </a:r>
            <a:r>
              <a:rPr lang="en-US" sz="2800" dirty="0"/>
              <a:t> – May 31</a:t>
            </a:r>
            <a:r>
              <a:rPr lang="en-US" sz="2800" baseline="30000" dirty="0"/>
              <a:t>st</a:t>
            </a:r>
            <a:r>
              <a:rPr lang="en-US" sz="2800" dirty="0"/>
              <a:t> – Online financial aid applications accepted</a:t>
            </a:r>
          </a:p>
          <a:p>
            <a:r>
              <a:rPr lang="en-US" sz="2800" dirty="0"/>
              <a:t>June 29</a:t>
            </a:r>
            <a:r>
              <a:rPr lang="en-US" sz="2800" baseline="30000" dirty="0"/>
              <a:t>th</a:t>
            </a:r>
            <a:r>
              <a:rPr lang="en-US" sz="2800" dirty="0"/>
              <a:t> – Parents notified of financial aid status</a:t>
            </a:r>
          </a:p>
          <a:p>
            <a:r>
              <a:rPr lang="en-US" sz="2800" dirty="0"/>
              <a:t>Sep 4</a:t>
            </a:r>
            <a:r>
              <a:rPr lang="en-US" sz="2800" baseline="30000" dirty="0"/>
              <a:t>th</a:t>
            </a:r>
            <a:r>
              <a:rPr lang="en-US" sz="2800" dirty="0"/>
              <a:t> – First day of school for 2018-19 school year</a:t>
            </a:r>
          </a:p>
        </p:txBody>
      </p:sp>
    </p:spTree>
    <p:extLst>
      <p:ext uri="{BB962C8B-B14F-4D97-AF65-F5344CB8AC3E}">
        <p14:creationId xmlns:p14="http://schemas.microsoft.com/office/powerpoint/2010/main" val="166001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39ECD8-0E3E-43C1-9E56-3604E9A15E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592F0F-402B-4FF5-BC6B-00A024655AB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BD34B5-7777-4A8A-8ED2-97A4A3C273A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18F8D27-BFDB-4BF9-A512-FF930275B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30438" b="3"/>
          <a:stretch/>
        </p:blipFill>
        <p:spPr>
          <a:xfrm rot="5400000">
            <a:off x="6138209" y="772346"/>
            <a:ext cx="2494531" cy="2584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17A75-05F2-4C6F-8E95-6655050BAF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r="-2" b="29814"/>
          <a:stretch/>
        </p:blipFill>
        <p:spPr>
          <a:xfrm>
            <a:off x="6093448" y="3453833"/>
            <a:ext cx="5264080" cy="2604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E2329-AA2D-46E4-9A84-7AAB8BBB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04" y="611387"/>
            <a:ext cx="4561069" cy="52407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STEM at ISSD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B55B-1031-4F55-BDB2-466638FC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135466"/>
            <a:ext cx="5290932" cy="511293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Alhamdulillah, ISSD has one of the top middle school STEM (Science, Technology, Engineering, and Math) programs in San Diego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Arthur Friedman Teacher of the Year awarded to ISSD Staff </a:t>
            </a:r>
            <a:r>
              <a:rPr lang="en-US" sz="2000" u="sng" dirty="0"/>
              <a:t>two years in a row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ISSD Staff one of the three top finalists for </a:t>
            </a:r>
            <a:r>
              <a:rPr lang="en-US" sz="2000" u="sng" dirty="0"/>
              <a:t>Teacher of the Year in California State-Wide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Robotics Program in top 10% of all state-wide programs and quickly approaching top 5%</a:t>
            </a:r>
          </a:p>
          <a:p>
            <a:pPr marL="742950" lvl="2">
              <a:lnSpc>
                <a:spcPct val="90000"/>
              </a:lnSpc>
            </a:pPr>
            <a:r>
              <a:rPr lang="en-US" sz="1900" dirty="0"/>
              <a:t>Multiple Champions Awards at Regional and Finals Tournaments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Over 50% of 7th and 8th grade students received 1st place in San Diego Science Fair with a third advancing to State Science Fair</a:t>
            </a:r>
          </a:p>
          <a:p>
            <a:pPr marL="742950" lvl="2">
              <a:lnSpc>
                <a:spcPct val="90000"/>
              </a:lnSpc>
            </a:pPr>
            <a:r>
              <a:rPr lang="en-US" sz="1900" dirty="0"/>
              <a:t>One project awarded overall Sweepstakes winner</a:t>
            </a:r>
          </a:p>
          <a:p>
            <a:pPr marL="742950" lvl="2">
              <a:lnSpc>
                <a:spcPct val="90000"/>
              </a:lnSpc>
            </a:pPr>
            <a:r>
              <a:rPr lang="en-US" sz="1900" dirty="0"/>
              <a:t>One project recognized as top 10 extraordinary projects state wide receiving a large cash prize</a:t>
            </a:r>
          </a:p>
          <a:p>
            <a:pPr marL="742950" lvl="2">
              <a:lnSpc>
                <a:spcPct val="90000"/>
              </a:lnSpc>
            </a:pPr>
            <a:r>
              <a:rPr lang="en-US" sz="1900" dirty="0"/>
              <a:t>Many special society awards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First Place Winner (6th grade) in Interschool Southern California Spelling Bee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650E7-13DE-43B5-B1FF-88E0ED5B1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359" y="821900"/>
            <a:ext cx="2510477" cy="24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241F4-3E79-4939-A522-68327B53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15506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313620-E2E8-455D-8BD3-335C1B826A44}"/>
              </a:ext>
            </a:extLst>
          </p:cNvPr>
          <p:cNvGrpSpPr/>
          <p:nvPr/>
        </p:nvGrpSpPr>
        <p:grpSpPr>
          <a:xfrm>
            <a:off x="0" y="458377"/>
            <a:ext cx="12210848" cy="5813573"/>
            <a:chOff x="0" y="458377"/>
            <a:chExt cx="12210848" cy="58135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2F34CB-C5B5-43A8-AEB1-319AEAF8F406}"/>
                </a:ext>
              </a:extLst>
            </p:cNvPr>
            <p:cNvSpPr txBox="1"/>
            <p:nvPr/>
          </p:nvSpPr>
          <p:spPr>
            <a:xfrm>
              <a:off x="636309" y="2065681"/>
              <a:ext cx="10919381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How exactly?!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DC702E-E001-422E-9B12-C65F7FEC0F3A}"/>
                </a:ext>
              </a:extLst>
            </p:cNvPr>
            <p:cNvSpPr txBox="1"/>
            <p:nvPr/>
          </p:nvSpPr>
          <p:spPr>
            <a:xfrm>
              <a:off x="767442" y="1961219"/>
              <a:ext cx="1065439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We have the will, finances and resources to make it happen, in’sha’Allah 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88D3BC-D332-49C6-A8B1-C9C84CF3F3E6}"/>
                </a:ext>
              </a:extLst>
            </p:cNvPr>
            <p:cNvSpPr txBox="1"/>
            <p:nvPr/>
          </p:nvSpPr>
          <p:spPr>
            <a:xfrm>
              <a:off x="9424" y="3284659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1. Financial stability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D77A0E-C1FD-46BD-A8EB-6DA8D4A46B50}"/>
                </a:ext>
              </a:extLst>
            </p:cNvPr>
            <p:cNvSpPr txBox="1"/>
            <p:nvPr/>
          </p:nvSpPr>
          <p:spPr>
            <a:xfrm>
              <a:off x="9424" y="458377"/>
              <a:ext cx="12192000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Our Vision…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674638-D90B-407C-9B13-1DED6E8378A1}"/>
                </a:ext>
              </a:extLst>
            </p:cNvPr>
            <p:cNvSpPr txBox="1"/>
            <p:nvPr/>
          </p:nvSpPr>
          <p:spPr>
            <a:xfrm>
              <a:off x="0" y="1288033"/>
              <a:ext cx="11895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… be “the” best Islamic School in US, #1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20D3C-C8AF-428F-9AD3-F2D8E718B05A}"/>
                </a:ext>
              </a:extLst>
            </p:cNvPr>
            <p:cNvSpPr txBox="1"/>
            <p:nvPr/>
          </p:nvSpPr>
          <p:spPr>
            <a:xfrm>
              <a:off x="9424" y="3846768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2. Great facility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7F50F9-9D00-49CD-A033-30B3A7B73745}"/>
                </a:ext>
              </a:extLst>
            </p:cNvPr>
            <p:cNvSpPr txBox="1"/>
            <p:nvPr/>
          </p:nvSpPr>
          <p:spPr>
            <a:xfrm>
              <a:off x="18848" y="4424363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3. Best administration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EC96C-5085-434E-863D-753A1275B2B0}"/>
                </a:ext>
              </a:extLst>
            </p:cNvPr>
            <p:cNvSpPr txBox="1"/>
            <p:nvPr/>
          </p:nvSpPr>
          <p:spPr>
            <a:xfrm>
              <a:off x="9424" y="4994210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4. Best teachers and curriculum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523482-962D-4584-98D1-9D5134E736BE}"/>
                </a:ext>
              </a:extLst>
            </p:cNvPr>
            <p:cNvSpPr txBox="1"/>
            <p:nvPr/>
          </p:nvSpPr>
          <p:spPr>
            <a:xfrm>
              <a:off x="0" y="5564064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5. Best student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3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BEE6E7-8A54-4EBA-A61C-757FCBAB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Backup / More Details</a:t>
            </a:r>
          </a:p>
        </p:txBody>
      </p:sp>
    </p:spTree>
    <p:extLst>
      <p:ext uri="{BB962C8B-B14F-4D97-AF65-F5344CB8AC3E}">
        <p14:creationId xmlns:p14="http://schemas.microsoft.com/office/powerpoint/2010/main" val="162034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6BDE-553E-456C-8916-94E59529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Staffing: Teachers and Admin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FD42A-E7D8-4393-8286-81E8FF36D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Concluded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74223-11A0-4051-B643-293D8D6F10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Overall school Principal </a:t>
            </a:r>
          </a:p>
          <a:p>
            <a:r>
              <a:rPr lang="en-US" sz="2400" dirty="0"/>
              <a:t>Director of Education with initial focus on HS program</a:t>
            </a:r>
          </a:p>
          <a:p>
            <a:r>
              <a:rPr lang="en-US" sz="2400" dirty="0"/>
              <a:t>Secured HS English (and potentially elective) teacher </a:t>
            </a:r>
          </a:p>
          <a:p>
            <a:r>
              <a:rPr lang="en-US" sz="2400" dirty="0"/>
              <a:t>Professional Financial services company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0C75F-BCFF-40D5-8706-7A8572B92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On-going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7290B-81F1-4407-B023-780367835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141662"/>
            <a:ext cx="4396339" cy="4213371"/>
          </a:xfrm>
        </p:spPr>
        <p:txBody>
          <a:bodyPr>
            <a:normAutofit/>
          </a:bodyPr>
          <a:lstStyle/>
          <a:p>
            <a:r>
              <a:rPr lang="en-US" sz="2000" dirty="0"/>
              <a:t>Admin</a:t>
            </a:r>
          </a:p>
          <a:p>
            <a:r>
              <a:rPr lang="en-US" sz="2000" dirty="0"/>
              <a:t>Credentialed Math, Science teachers</a:t>
            </a:r>
          </a:p>
          <a:p>
            <a:r>
              <a:rPr lang="en-US" sz="2000" dirty="0"/>
              <a:t>PE teacher</a:t>
            </a:r>
          </a:p>
          <a:p>
            <a:r>
              <a:rPr lang="en-US" sz="2000" dirty="0"/>
              <a:t>KG teacher (identified)</a:t>
            </a:r>
          </a:p>
          <a:p>
            <a:r>
              <a:rPr lang="en-US" sz="2000" dirty="0"/>
              <a:t>Security personal</a:t>
            </a:r>
          </a:p>
          <a:p>
            <a:r>
              <a:rPr lang="en-US" sz="2000" dirty="0"/>
              <a:t>Driver</a:t>
            </a:r>
          </a:p>
          <a:p>
            <a:r>
              <a:rPr lang="en-US" sz="2000" dirty="0"/>
              <a:t>All by </a:t>
            </a:r>
            <a:r>
              <a:rPr lang="en-US" sz="2000" b="1" dirty="0">
                <a:solidFill>
                  <a:schemeClr val="accent5"/>
                </a:solidFill>
              </a:rPr>
              <a:t>end of August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080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6BDE-553E-456C-8916-94E59529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136" y="598320"/>
            <a:ext cx="7675852" cy="690821"/>
          </a:xfrm>
        </p:spPr>
        <p:txBody>
          <a:bodyPr>
            <a:noAutofit/>
          </a:bodyPr>
          <a:lstStyle/>
          <a:p>
            <a:r>
              <a:rPr lang="en-US" dirty="0"/>
              <a:t>Academics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FD42A-E7D8-4393-8286-81E8FF36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1" y="1373122"/>
            <a:ext cx="2757489" cy="508693"/>
          </a:xfrm>
        </p:spPr>
        <p:txBody>
          <a:bodyPr/>
          <a:lstStyle/>
          <a:p>
            <a:r>
              <a:rPr lang="en-US" sz="2800" dirty="0"/>
              <a:t>Concluded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74223-11A0-4051-B643-293D8D6F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1" y="1965797"/>
            <a:ext cx="4396339" cy="2985588"/>
          </a:xfrm>
        </p:spPr>
        <p:txBody>
          <a:bodyPr>
            <a:normAutofit/>
          </a:bodyPr>
          <a:lstStyle/>
          <a:p>
            <a:r>
              <a:rPr lang="en-US" sz="2800" dirty="0"/>
              <a:t>Course lineup </a:t>
            </a:r>
          </a:p>
          <a:p>
            <a:pPr lvl="1"/>
            <a:r>
              <a:rPr lang="en-US" sz="2400" dirty="0"/>
              <a:t>English, Math, Science, PE</a:t>
            </a:r>
          </a:p>
          <a:p>
            <a:r>
              <a:rPr lang="en-US" sz="2800" dirty="0"/>
              <a:t>AP classes – starting 10</a:t>
            </a:r>
            <a:r>
              <a:rPr lang="en-US" sz="2800" baseline="30000" dirty="0"/>
              <a:t>th</a:t>
            </a:r>
            <a:r>
              <a:rPr lang="en-US" sz="2800" dirty="0"/>
              <a:t> grade as public schools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0C75F-BCFF-40D5-8706-7A8572B92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99649" y="1363886"/>
            <a:ext cx="4396339" cy="527166"/>
          </a:xfrm>
        </p:spPr>
        <p:txBody>
          <a:bodyPr/>
          <a:lstStyle/>
          <a:p>
            <a:r>
              <a:rPr lang="en-US" sz="2800" dirty="0"/>
              <a:t>On-going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7290B-81F1-4407-B023-780367835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88815" y="1965797"/>
            <a:ext cx="6274651" cy="5169024"/>
          </a:xfrm>
        </p:spPr>
        <p:txBody>
          <a:bodyPr>
            <a:normAutofit/>
          </a:bodyPr>
          <a:lstStyle/>
          <a:p>
            <a:r>
              <a:rPr lang="en-US" sz="2000" dirty="0"/>
              <a:t>Course lineup</a:t>
            </a:r>
          </a:p>
          <a:p>
            <a:pPr lvl="1"/>
            <a:r>
              <a:rPr lang="en-US" dirty="0"/>
              <a:t>Elective, honor in 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Choice of text books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June-July timeframe</a:t>
            </a:r>
          </a:p>
          <a:p>
            <a:r>
              <a:rPr lang="en-US" sz="2000" dirty="0"/>
              <a:t>Course description &amp; units details – </a:t>
            </a:r>
            <a:r>
              <a:rPr lang="en-US" sz="2000" dirty="0">
                <a:solidFill>
                  <a:schemeClr val="accent5"/>
                </a:solidFill>
              </a:rPr>
              <a:t>end of August</a:t>
            </a:r>
          </a:p>
          <a:p>
            <a:r>
              <a:rPr lang="en-US" sz="2000" dirty="0"/>
              <a:t>WASC Accreditation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WASC visit/assessment in Nov.’18</a:t>
            </a:r>
          </a:p>
          <a:p>
            <a:pPr lvl="1"/>
            <a:r>
              <a:rPr lang="en-US" dirty="0"/>
              <a:t>Clearing this clears UCSD/SDSU Accreditation</a:t>
            </a:r>
          </a:p>
          <a:p>
            <a:r>
              <a:rPr lang="en-US" sz="2000" dirty="0"/>
              <a:t>Securing TK and/or KG (parallel to ISSD) – </a:t>
            </a:r>
            <a:r>
              <a:rPr lang="en-US" sz="2000" dirty="0">
                <a:solidFill>
                  <a:schemeClr val="accent5"/>
                </a:solidFill>
              </a:rPr>
              <a:t>end of June</a:t>
            </a:r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75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2329-AA2D-46E4-9A84-7AAB8BBB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72" y="596966"/>
            <a:ext cx="10928774" cy="736002"/>
          </a:xfrm>
        </p:spPr>
        <p:txBody>
          <a:bodyPr>
            <a:noAutofit/>
          </a:bodyPr>
          <a:lstStyle/>
          <a:p>
            <a:r>
              <a:rPr lang="en-US" dirty="0"/>
              <a:t>ISSD Student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B55B-1031-4F55-BDB2-466638FC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72" y="1399796"/>
            <a:ext cx="11009619" cy="5168746"/>
          </a:xfrm>
        </p:spPr>
        <p:txBody>
          <a:bodyPr>
            <a:normAutofit/>
          </a:bodyPr>
          <a:lstStyle/>
          <a:p>
            <a:r>
              <a:rPr lang="en-US" dirty="0"/>
              <a:t>Alhamdulillah, ISSD offers a rich set of Extra-Curricular Activities for its students</a:t>
            </a:r>
          </a:p>
          <a:p>
            <a:pPr lvl="1"/>
            <a:r>
              <a:rPr lang="en-US" dirty="0" err="1"/>
              <a:t>Botball</a:t>
            </a:r>
            <a:r>
              <a:rPr lang="en-US" dirty="0"/>
              <a:t>	</a:t>
            </a:r>
          </a:p>
          <a:p>
            <a:pPr lvl="1"/>
            <a:r>
              <a:rPr lang="en-US" dirty="0" err="1"/>
              <a:t>Dawah</a:t>
            </a:r>
            <a:r>
              <a:rPr lang="en-US" dirty="0"/>
              <a:t> Club</a:t>
            </a:r>
          </a:p>
          <a:p>
            <a:pPr lvl="1"/>
            <a:r>
              <a:rPr lang="en-US" dirty="0"/>
              <a:t>Essay Contest</a:t>
            </a:r>
          </a:p>
          <a:p>
            <a:pPr lvl="1"/>
            <a:r>
              <a:rPr lang="en-US" dirty="0"/>
              <a:t>Quran Contest</a:t>
            </a:r>
          </a:p>
          <a:p>
            <a:pPr lvl="1"/>
            <a:r>
              <a:rPr lang="en-US" dirty="0"/>
              <a:t>Robotics Program</a:t>
            </a:r>
          </a:p>
          <a:p>
            <a:pPr lvl="1"/>
            <a:r>
              <a:rPr lang="en-US" dirty="0"/>
              <a:t>Science Fair</a:t>
            </a:r>
          </a:p>
          <a:p>
            <a:pPr lvl="1"/>
            <a:r>
              <a:rPr lang="en-US" dirty="0"/>
              <a:t>Spelling Bee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2EB55B-1031-4F55-BDB2-466638FCF078}"/>
              </a:ext>
            </a:extLst>
          </p:cNvPr>
          <p:cNvSpPr txBox="1">
            <a:spLocks/>
          </p:cNvSpPr>
          <p:nvPr/>
        </p:nvSpPr>
        <p:spPr>
          <a:xfrm>
            <a:off x="3343891" y="1515291"/>
            <a:ext cx="6723419" cy="49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6" y="1903255"/>
            <a:ext cx="5327220" cy="42726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A0F527-4BF3-4728-963F-179A41EBF801}"/>
              </a:ext>
            </a:extLst>
          </p:cNvPr>
          <p:cNvSpPr txBox="1">
            <a:spLocks/>
          </p:cNvSpPr>
          <p:nvPr/>
        </p:nvSpPr>
        <p:spPr>
          <a:xfrm>
            <a:off x="2999968" y="1914184"/>
            <a:ext cx="3140113" cy="2947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Student Council</a:t>
            </a:r>
          </a:p>
          <a:p>
            <a:pPr lvl="1"/>
            <a:r>
              <a:rPr lang="en-US" dirty="0"/>
              <a:t>Tae Kwon Do</a:t>
            </a:r>
          </a:p>
          <a:p>
            <a:pPr lvl="1"/>
            <a:r>
              <a:rPr lang="en-US" dirty="0"/>
              <a:t>Umrah Program</a:t>
            </a:r>
          </a:p>
          <a:p>
            <a:pPr lvl="1"/>
            <a:r>
              <a:rPr lang="en-US" dirty="0"/>
              <a:t>Yearbook club</a:t>
            </a:r>
          </a:p>
          <a:p>
            <a:pPr lvl="1"/>
            <a:r>
              <a:rPr lang="en-US" dirty="0"/>
              <a:t>Young Coders Club</a:t>
            </a:r>
          </a:p>
          <a:p>
            <a:pPr lvl="1"/>
            <a:r>
              <a:rPr lang="en-US" dirty="0"/>
              <a:t>Youth Soccer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5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2F34CB-C5B5-43A8-AEB1-319AEAF8F406}"/>
              </a:ext>
            </a:extLst>
          </p:cNvPr>
          <p:cNvSpPr txBox="1"/>
          <p:nvPr/>
        </p:nvSpPr>
        <p:spPr>
          <a:xfrm>
            <a:off x="636309" y="2065681"/>
            <a:ext cx="1091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exactly?!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C702E-E001-422E-9B12-C65F7FEC0F3A}"/>
              </a:ext>
            </a:extLst>
          </p:cNvPr>
          <p:cNvSpPr txBox="1"/>
          <p:nvPr/>
        </p:nvSpPr>
        <p:spPr>
          <a:xfrm>
            <a:off x="767442" y="1961220"/>
            <a:ext cx="1065439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have the will, finances and resources to make it happen, in’sha’Allah 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8D3BC-D332-49C6-A8B1-C9C84CF3F3E6}"/>
              </a:ext>
            </a:extLst>
          </p:cNvPr>
          <p:cNvSpPr txBox="1"/>
          <p:nvPr/>
        </p:nvSpPr>
        <p:spPr>
          <a:xfrm>
            <a:off x="9424" y="328465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 Financial stability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77A0E-C1FD-46BD-A8EB-6DA8D4A46B50}"/>
              </a:ext>
            </a:extLst>
          </p:cNvPr>
          <p:cNvSpPr txBox="1"/>
          <p:nvPr/>
        </p:nvSpPr>
        <p:spPr>
          <a:xfrm>
            <a:off x="9424" y="45837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 Vision…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74638-D90B-407C-9B13-1DED6E8378A1}"/>
              </a:ext>
            </a:extLst>
          </p:cNvPr>
          <p:cNvSpPr txBox="1"/>
          <p:nvPr/>
        </p:nvSpPr>
        <p:spPr>
          <a:xfrm>
            <a:off x="0" y="1288033"/>
            <a:ext cx="1189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 be “the” best Islamic School in US,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20D3C-C8AF-428F-9AD3-F2D8E718B05A}"/>
              </a:ext>
            </a:extLst>
          </p:cNvPr>
          <p:cNvSpPr txBox="1"/>
          <p:nvPr/>
        </p:nvSpPr>
        <p:spPr>
          <a:xfrm>
            <a:off x="9424" y="38467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 Great facility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F50F9-9D00-49CD-A033-30B3A7B73745}"/>
              </a:ext>
            </a:extLst>
          </p:cNvPr>
          <p:cNvSpPr txBox="1"/>
          <p:nvPr/>
        </p:nvSpPr>
        <p:spPr>
          <a:xfrm>
            <a:off x="18848" y="442436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Best administration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EC96C-5085-434E-863D-753A1275B2B0}"/>
              </a:ext>
            </a:extLst>
          </p:cNvPr>
          <p:cNvSpPr txBox="1"/>
          <p:nvPr/>
        </p:nvSpPr>
        <p:spPr>
          <a:xfrm>
            <a:off x="9424" y="499421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 Best teachers and curriculum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523482-962D-4584-98D1-9D5134E736BE}"/>
              </a:ext>
            </a:extLst>
          </p:cNvPr>
          <p:cNvSpPr txBox="1"/>
          <p:nvPr/>
        </p:nvSpPr>
        <p:spPr>
          <a:xfrm>
            <a:off x="0" y="55640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 Best student body</a:t>
            </a:r>
          </a:p>
        </p:txBody>
      </p:sp>
    </p:spTree>
    <p:extLst>
      <p:ext uri="{BB962C8B-B14F-4D97-AF65-F5344CB8AC3E}">
        <p14:creationId xmlns:p14="http://schemas.microsoft.com/office/powerpoint/2010/main" val="7516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6" grpId="0"/>
      <p:bldP spid="12" grpId="0"/>
      <p:bldP spid="14" grpId="0"/>
      <p:bldP spid="15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2329-AA2D-46E4-9A84-7AAB8BBB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74" y="589416"/>
            <a:ext cx="10928774" cy="736002"/>
          </a:xfrm>
        </p:spPr>
        <p:txBody>
          <a:bodyPr>
            <a:noAutofit/>
          </a:bodyPr>
          <a:lstStyle/>
          <a:p>
            <a:r>
              <a:rPr lang="en-US" dirty="0"/>
              <a:t>ISSD Robotics - </a:t>
            </a:r>
            <a:r>
              <a:rPr lang="en-US" dirty="0" err="1"/>
              <a:t>Botball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B55B-1031-4F55-BDB2-466638FC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7" y="1569179"/>
            <a:ext cx="4135119" cy="5168746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Botball</a:t>
            </a:r>
            <a:r>
              <a:rPr lang="en-US" dirty="0"/>
              <a:t> San Diego Regionals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 overall</a:t>
            </a:r>
          </a:p>
          <a:p>
            <a:pPr lvl="3"/>
            <a:r>
              <a:rPr lang="en-US" dirty="0"/>
              <a:t>Engineering, Programming, Documentation, and Oral Presentation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 double elimination</a:t>
            </a:r>
          </a:p>
          <a:p>
            <a:pPr lvl="3"/>
            <a:r>
              <a:rPr lang="en-US" dirty="0"/>
              <a:t>Undefeated in tournament competition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 seeding</a:t>
            </a:r>
          </a:p>
          <a:p>
            <a:pPr lvl="3"/>
            <a:r>
              <a:rPr lang="en-US" dirty="0"/>
              <a:t>Highest scoring in seeding rounds</a:t>
            </a:r>
          </a:p>
          <a:p>
            <a:pPr lvl="1"/>
            <a:r>
              <a:rPr lang="en-US" dirty="0"/>
              <a:t>Invited to International Tournament in July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18032" r="8668" b="35365"/>
          <a:stretch/>
        </p:blipFill>
        <p:spPr>
          <a:xfrm>
            <a:off x="4599709" y="2032001"/>
            <a:ext cx="6829809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8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B10E-8428-45F3-949A-E2E8BE33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12" y="725865"/>
            <a:ext cx="11079798" cy="500932"/>
          </a:xfrm>
        </p:spPr>
        <p:txBody>
          <a:bodyPr>
            <a:noAutofit/>
          </a:bodyPr>
          <a:lstStyle/>
          <a:p>
            <a:r>
              <a:rPr lang="en-US" dirty="0"/>
              <a:t>New ISSD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A157-ACF1-4708-BDEA-02CBEB9E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56" y="1375494"/>
            <a:ext cx="11009619" cy="6142383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en-US" sz="3200" dirty="0"/>
              <a:t>As you may know we bought a new 4.5 acre campus in Allied Gardens, Alhamdulillah</a:t>
            </a:r>
          </a:p>
          <a:p>
            <a:pPr lvl="1" fontAlgn="base"/>
            <a:r>
              <a:rPr lang="en-US" sz="3200" dirty="0"/>
              <a:t>Currently rented to Excelsior Academy. Their rental contract expires this Summer</a:t>
            </a:r>
          </a:p>
          <a:p>
            <a:pPr lvl="1" fontAlgn="base"/>
            <a:r>
              <a:rPr lang="en-US" sz="3200" dirty="0"/>
              <a:t>Excelsior has found a new facility and will hand over the possession to us on July 7</a:t>
            </a:r>
            <a:r>
              <a:rPr lang="en-US" sz="3200" baseline="30000" dirty="0"/>
              <a:t>th</a:t>
            </a:r>
            <a:r>
              <a:rPr lang="en-US" sz="3200" dirty="0"/>
              <a:t>, </a:t>
            </a:r>
            <a:r>
              <a:rPr lang="en-US" sz="3200" dirty="0" err="1"/>
              <a:t>in’sha'Allah</a:t>
            </a:r>
            <a:endParaRPr lang="en-US" sz="3200" dirty="0"/>
          </a:p>
          <a:p>
            <a:pPr lvl="1" fontAlgn="base"/>
            <a:r>
              <a:rPr lang="en-US" sz="3200" dirty="0"/>
              <a:t>So with the grace of Allah SWT, we will start our Allied Gardens campus this Fall, </a:t>
            </a:r>
            <a:r>
              <a:rPr lang="en-US" sz="3200" dirty="0" err="1"/>
              <a:t>in’sha'Allah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45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428AF-F7D8-40C5-8857-2998A4C1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82" y="647679"/>
            <a:ext cx="7515786" cy="55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F903A6-2D9E-41B2-8741-CD90EC55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06" y="658324"/>
            <a:ext cx="4899535" cy="275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DF92-558A-4214-A33B-CD23EF8A2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27" y="658324"/>
            <a:ext cx="4898572" cy="275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7E998-6EC8-4DF6-9A19-9170506B0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427" y="3449144"/>
            <a:ext cx="4898572" cy="275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A6808-BF55-4610-A22F-69A00498B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07" y="3449144"/>
            <a:ext cx="4899535" cy="2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A157-ACF1-4708-BDEA-02CBEB9E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91" y="1243630"/>
            <a:ext cx="11009619" cy="51081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3000" dirty="0"/>
              <a:t>We will run both campuses with total of 17 classrooms and ~400 students capacity</a:t>
            </a:r>
          </a:p>
          <a:p>
            <a:pPr marL="742950" lvl="2" fontAlgn="base"/>
            <a:r>
              <a:rPr lang="en-US" sz="2800" dirty="0"/>
              <a:t>TK-5th in Clairemont</a:t>
            </a:r>
          </a:p>
          <a:p>
            <a:pPr marL="742950" lvl="2" fontAlgn="base"/>
            <a:r>
              <a:rPr lang="en-US" sz="2800" dirty="0"/>
              <a:t>6th to 7th, parallel TK, parallel KG and new 9th grade in Allied Gardens</a:t>
            </a:r>
          </a:p>
          <a:p>
            <a:pPr fontAlgn="base"/>
            <a:r>
              <a:rPr lang="en-US" sz="3000" dirty="0"/>
              <a:t>Timings: Clairemont: 8AM to 3:30PM (12:30PM Fri), Allied Gardens: 8:15AM to 3:15PM</a:t>
            </a:r>
          </a:p>
          <a:p>
            <a:pPr fontAlgn="base"/>
            <a:r>
              <a:rPr lang="en-US" sz="3000" dirty="0"/>
              <a:t>Bus transportation provided for middle and high school kids</a:t>
            </a:r>
          </a:p>
          <a:p>
            <a:pPr lvl="1" fontAlgn="base"/>
            <a:r>
              <a:rPr lang="en-US" sz="3000" dirty="0"/>
              <a:t>Leaving Clairemont at 7:45AM, arrive at Allied Gardens at 8:10AM</a:t>
            </a:r>
          </a:p>
          <a:p>
            <a:pPr lvl="1" fontAlgn="base"/>
            <a:r>
              <a:rPr lang="en-US" sz="3000" dirty="0"/>
              <a:t>Leaving Allied Gardens at 3:20PM, arrive at Clairemont by 3:40PM</a:t>
            </a:r>
          </a:p>
          <a:p>
            <a:pPr fontAlgn="base"/>
            <a:r>
              <a:rPr lang="en-US" sz="3000" dirty="0"/>
              <a:t>Possibility of providing bus service from-to MCC if there is enough interest</a:t>
            </a:r>
          </a:p>
          <a:p>
            <a:pPr fontAlgn="base"/>
            <a:r>
              <a:rPr lang="en-US" sz="3000" dirty="0"/>
              <a:t>We now have a new name for the school, “Bright Horizon Academy”</a:t>
            </a:r>
          </a:p>
          <a:p>
            <a:pPr lvl="1" fontAlgn="base"/>
            <a:r>
              <a:rPr lang="en-US" sz="3000" dirty="0">
                <a:solidFill>
                  <a:srgbClr val="002060"/>
                </a:solidFill>
              </a:rPr>
              <a:t>http://brighthorizonacademcy.org</a:t>
            </a:r>
          </a:p>
          <a:p>
            <a:pPr lvl="1" fontAlgn="base"/>
            <a:r>
              <a:rPr lang="en-US" sz="3000" dirty="0">
                <a:solidFill>
                  <a:srgbClr val="002060"/>
                </a:solidFill>
              </a:rPr>
              <a:t>http://brighthorizon.academcy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5881A3-13E7-4146-BDF4-C27731FDD75E}"/>
              </a:ext>
            </a:extLst>
          </p:cNvPr>
          <p:cNvSpPr txBox="1">
            <a:spLocks/>
          </p:cNvSpPr>
          <p:nvPr/>
        </p:nvSpPr>
        <p:spPr>
          <a:xfrm>
            <a:off x="506812" y="725865"/>
            <a:ext cx="11079798" cy="5009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New ISSD (cont’d)</a:t>
            </a:r>
          </a:p>
        </p:txBody>
      </p:sp>
    </p:spTree>
    <p:extLst>
      <p:ext uri="{BB962C8B-B14F-4D97-AF65-F5344CB8AC3E}">
        <p14:creationId xmlns:p14="http://schemas.microsoft.com/office/powerpoint/2010/main" val="270631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B10E-8428-45F3-949A-E2E8BE33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63" y="581892"/>
            <a:ext cx="11079798" cy="715616"/>
          </a:xfrm>
        </p:spPr>
        <p:txBody>
          <a:bodyPr>
            <a:noAutofit/>
          </a:bodyPr>
          <a:lstStyle/>
          <a:p>
            <a:r>
              <a:rPr lang="en-US" dirty="0"/>
              <a:t>We have the finances to make it happen!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A157-ACF1-4708-BDEA-02CBEB9E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42" y="1389872"/>
            <a:ext cx="11009619" cy="479865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3000" dirty="0"/>
              <a:t>We have had a balanced budget for last 7+ years, breaking even with just tuition, using fundraisers purely for expansion</a:t>
            </a:r>
          </a:p>
          <a:p>
            <a:pPr fontAlgn="base"/>
            <a:r>
              <a:rPr lang="en-US" sz="3000" dirty="0"/>
              <a:t>Adding new facility expenses and mortgage, we know our P&amp;L will be in the  red for first couple of years</a:t>
            </a:r>
          </a:p>
          <a:p>
            <a:pPr lvl="1" fontAlgn="base"/>
            <a:r>
              <a:rPr lang="en-US" sz="3000" dirty="0"/>
              <a:t>Have been making minimum mortgage payments, setting aside money in anticipation for this time</a:t>
            </a:r>
          </a:p>
          <a:p>
            <a:pPr lvl="1" fontAlgn="base"/>
            <a:r>
              <a:rPr lang="en-US" sz="3000" dirty="0"/>
              <a:t>We have a healthy bank balance to weather initial 2 to 3 years of negative cash flow</a:t>
            </a:r>
          </a:p>
          <a:p>
            <a:pPr fontAlgn="base"/>
            <a:r>
              <a:rPr lang="en-US" sz="3000" dirty="0"/>
              <a:t>Have a goal and plan to increase enrollment and break even in 3 years with a balanced budget again, in’sha’Allah </a:t>
            </a:r>
          </a:p>
          <a:p>
            <a:pPr fontAlgn="base"/>
            <a:r>
              <a:rPr lang="en-US" sz="3000" dirty="0"/>
              <a:t>After 3 years we will refocus on paying off the mortgage, in’sha’Allah</a:t>
            </a:r>
          </a:p>
          <a:p>
            <a:pPr fontAlgn="base"/>
            <a:r>
              <a:rPr lang="en-US" sz="2800" dirty="0"/>
              <a:t>We Hired Top Management Team </a:t>
            </a:r>
            <a:r>
              <a:rPr lang="en-US" sz="2800" dirty="0">
                <a:sym typeface="Wingdings" panose="05000000000000000000" pitchFamily="2" charset="2"/>
              </a:rPr>
              <a:t> D</a:t>
            </a:r>
            <a:r>
              <a:rPr lang="en-US" sz="2800" dirty="0"/>
              <a:t>ream Team</a:t>
            </a:r>
          </a:p>
        </p:txBody>
      </p:sp>
    </p:spTree>
    <p:extLst>
      <p:ext uri="{BB962C8B-B14F-4D97-AF65-F5344CB8AC3E}">
        <p14:creationId xmlns:p14="http://schemas.microsoft.com/office/powerpoint/2010/main" val="126943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427-EE7A-41C7-A2E7-1C6A85F1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7" y="564873"/>
            <a:ext cx="10699423" cy="736002"/>
          </a:xfrm>
        </p:spPr>
        <p:txBody>
          <a:bodyPr/>
          <a:lstStyle/>
          <a:p>
            <a:r>
              <a:rPr lang="en-US" sz="4000" dirty="0"/>
              <a:t>New Principal: </a:t>
            </a:r>
            <a:r>
              <a:rPr lang="en-US" sz="4000" b="1" dirty="0"/>
              <a:t>Mohammad Aftab Diwan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000D-51BE-452F-8F00-2DB8BFF1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2" y="1208511"/>
            <a:ext cx="11020005" cy="50453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Currently superintendent of “Islamic School of Irving”, one of the best Islamic Schools in the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U.S., a 650 student strong K-12 school.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b="1" dirty="0"/>
              <a:t>Credentials: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Bachelors Degree in Elementary Education from Cal State Northridge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Teaching credential coursework along with a Masters in Education from Pepperdine University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Has been in the field of education and youth counseling for the past 25 years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Taught various grades at the elementary levels in the Los Angeles area including Quran and Islamic Studies before moving to Dallas in 2005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Moved to Dallas in 2005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For the past 13 years he has served in a variety of administrative roles initially as a Vice Principal and then Principal and currently Superintendent for the last 9 years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Acquired further training from the Love and Logic Institute in Denver Colorado as an instructor in teaching, parenting, and behavior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Served on the committee for the ISNA National Educational Forum for more than 5 years. Has presented workshops, seminars, and lectures at local and national events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Married with two kids aged 15 and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5A83F-B6B0-42AC-83CA-82B01224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47" y="0"/>
            <a:ext cx="2208253" cy="2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6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427-EE7A-41C7-A2E7-1C6A85F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Director of 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000D-51BE-452F-8F00-2DB8BFF1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qualified, professional educator</a:t>
            </a:r>
          </a:p>
          <a:p>
            <a:r>
              <a:rPr lang="en-US" dirty="0"/>
              <a:t>25 + years of experience; various educational settings</a:t>
            </a:r>
          </a:p>
          <a:p>
            <a:r>
              <a:rPr lang="en-US" dirty="0"/>
              <a:t>Masters Degree + specialized training</a:t>
            </a:r>
          </a:p>
          <a:p>
            <a:r>
              <a:rPr lang="en-US" dirty="0"/>
              <a:t>California Credentials (multiple subject and single subjects)</a:t>
            </a:r>
          </a:p>
          <a:p>
            <a:r>
              <a:rPr lang="en-US" dirty="0"/>
              <a:t>Experience with WASC Accreditation Process</a:t>
            </a:r>
          </a:p>
          <a:p>
            <a:r>
              <a:rPr lang="en-US" dirty="0"/>
              <a:t>Committed to education for the local Muslim community</a:t>
            </a:r>
          </a:p>
        </p:txBody>
      </p:sp>
    </p:spTree>
    <p:extLst>
      <p:ext uri="{BB962C8B-B14F-4D97-AF65-F5344CB8AC3E}">
        <p14:creationId xmlns:p14="http://schemas.microsoft.com/office/powerpoint/2010/main" val="367248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5480</TotalTime>
  <Words>1074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Wingdings</vt:lpstr>
      <vt:lpstr>Wingdings 3</vt:lpstr>
      <vt:lpstr>Organic</vt:lpstr>
      <vt:lpstr>Town Hall and  Informational Session  New Beginnings, New Heights of The Islamic School of San Diego</vt:lpstr>
      <vt:lpstr>PowerPoint Presentation</vt:lpstr>
      <vt:lpstr>New ISSD</vt:lpstr>
      <vt:lpstr>PowerPoint Presentation</vt:lpstr>
      <vt:lpstr>PowerPoint Presentation</vt:lpstr>
      <vt:lpstr>PowerPoint Presentation</vt:lpstr>
      <vt:lpstr>We have the finances to make it happen!</vt:lpstr>
      <vt:lpstr>New Principal: Mohammad Aftab Diwan</vt:lpstr>
      <vt:lpstr>New Director of Education</vt:lpstr>
      <vt:lpstr>High School Program Highlights</vt:lpstr>
      <vt:lpstr>Islamic High School Appeal !</vt:lpstr>
      <vt:lpstr>Important Dates</vt:lpstr>
      <vt:lpstr>STEM at ISSD today</vt:lpstr>
      <vt:lpstr>Q &amp; A</vt:lpstr>
      <vt:lpstr>PowerPoint Presentation</vt:lpstr>
      <vt:lpstr> Backup / More Details</vt:lpstr>
      <vt:lpstr>Staffing: Teachers and Admin</vt:lpstr>
      <vt:lpstr>Academics</vt:lpstr>
      <vt:lpstr>ISSD Student Life</vt:lpstr>
      <vt:lpstr>ISSD Robotics - Botball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Tamer Kadous</dc:creator>
  <cp:keywords>CTPClassification=CTP_NT</cp:keywords>
  <cp:lastModifiedBy>Tauseef Kazi</cp:lastModifiedBy>
  <cp:revision>133</cp:revision>
  <dcterms:created xsi:type="dcterms:W3CDTF">2017-09-30T13:53:24Z</dcterms:created>
  <dcterms:modified xsi:type="dcterms:W3CDTF">2018-04-28T17:14:40Z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0b393d10-c120-4fd4-8c69-ad6a5f89172d</vt:lpwstr>
  </property>
  <property fmtid="{D5CDD505-2E9C-101B-9397-08002B2CF9AE}" pid="3" name="CTP_TimeStamp">
    <vt:lpwstr>2018-04-04 06:58:25Z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